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1"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lt-LT"/>
              <a:t>Spustelėję redaguokite stilių</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Date Placeholder 2"/>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lt-LT"/>
              <a:t>Spustelėję redaguokite stilių</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lt-LT"/>
              <a:t>Spustelėję redaguokite stilių</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lt-LT"/>
              <a:t>Spustelėkite, kad galėtumėte redaguoti šablono teksto stilius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lt-LT"/>
              <a:t>Spustelėję redaguokite stilių</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lt-LT"/>
              <a:t>Spustelėkite, kad galėtumėte redaguoti šablono teksto stilius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nchor="ct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lt-LT"/>
              <a:t>Spustelėję redaguokite stilių</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lt-LT"/>
              <a:t>Spustelėję redaguokite stilių</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lt-LT"/>
              <a:t>Spustelėję redaguokite stilių</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61BEF0D-F0BB-DE4B-95CE-6DB70DBA9567}" type="datetimeFigureOut">
              <a:rPr lang="en-US" dirty="0"/>
              <a:pPr/>
              <a:t>2/16/2025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2/16/2025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409B7D-323E-9AE4-939B-285F589EEB3C}"/>
              </a:ext>
            </a:extLst>
          </p:cNvPr>
          <p:cNvSpPr txBox="1"/>
          <p:nvPr/>
        </p:nvSpPr>
        <p:spPr>
          <a:xfrm>
            <a:off x="1380931" y="1882064"/>
            <a:ext cx="9853126" cy="707886"/>
          </a:xfrm>
          <a:prstGeom prst="rect">
            <a:avLst/>
          </a:prstGeom>
          <a:noFill/>
        </p:spPr>
        <p:txBody>
          <a:bodyPr wrap="square">
            <a:spAutoFit/>
          </a:bodyPr>
          <a:lstStyle/>
          <a:p>
            <a:pPr algn="ctr"/>
            <a:r>
              <a:rPr lang="lt-LT" sz="4000" b="1" dirty="0">
                <a:solidFill>
                  <a:schemeClr val="bg1"/>
                </a:solidFill>
              </a:rPr>
              <a:t>STEAM veikla "Vėliavos stiebo iššūkis"</a:t>
            </a:r>
          </a:p>
        </p:txBody>
      </p:sp>
      <p:sp>
        <p:nvSpPr>
          <p:cNvPr id="4" name="TextBox 3">
            <a:extLst>
              <a:ext uri="{FF2B5EF4-FFF2-40B4-BE49-F238E27FC236}">
                <a16:creationId xmlns:a16="http://schemas.microsoft.com/office/drawing/2014/main" id="{8DD9FC31-938F-6778-9F46-82C2410E82AB}"/>
              </a:ext>
            </a:extLst>
          </p:cNvPr>
          <p:cNvSpPr txBox="1"/>
          <p:nvPr/>
        </p:nvSpPr>
        <p:spPr>
          <a:xfrm>
            <a:off x="4805265" y="4142792"/>
            <a:ext cx="6596743" cy="954107"/>
          </a:xfrm>
          <a:prstGeom prst="rect">
            <a:avLst/>
          </a:prstGeom>
          <a:noFill/>
        </p:spPr>
        <p:txBody>
          <a:bodyPr wrap="square" rtlCol="0">
            <a:spAutoFit/>
          </a:bodyPr>
          <a:lstStyle/>
          <a:p>
            <a:r>
              <a:rPr lang="lt-LT" sz="2800" b="1" dirty="0">
                <a:solidFill>
                  <a:schemeClr val="bg1"/>
                </a:solidFill>
              </a:rPr>
              <a:t>Mokytoja Lina Bareikienė </a:t>
            </a:r>
          </a:p>
          <a:p>
            <a:r>
              <a:rPr lang="lt-LT" sz="2800" b="1" dirty="0">
                <a:solidFill>
                  <a:schemeClr val="bg1"/>
                </a:solidFill>
              </a:rPr>
              <a:t>„Smalsučiai“ 4-5m. </a:t>
            </a:r>
          </a:p>
        </p:txBody>
      </p:sp>
      <p:pic>
        <p:nvPicPr>
          <p:cNvPr id="5" name="Paveikslėlis 4">
            <a:extLst>
              <a:ext uri="{FF2B5EF4-FFF2-40B4-BE49-F238E27FC236}">
                <a16:creationId xmlns:a16="http://schemas.microsoft.com/office/drawing/2014/main" id="{4C3DAAE7-C51B-0CF5-D6E3-C3914E188A72}"/>
              </a:ext>
            </a:extLst>
          </p:cNvPr>
          <p:cNvPicPr>
            <a:picLocks noChangeAspect="1"/>
          </p:cNvPicPr>
          <p:nvPr/>
        </p:nvPicPr>
        <p:blipFill>
          <a:blip r:embed="rId2"/>
          <a:stretch>
            <a:fillRect/>
          </a:stretch>
        </p:blipFill>
        <p:spPr>
          <a:xfrm rot="1510380">
            <a:off x="494970" y="4026157"/>
            <a:ext cx="3876092" cy="2907069"/>
          </a:xfrm>
          <a:prstGeom prst="rect">
            <a:avLst/>
          </a:prstGeom>
        </p:spPr>
      </p:pic>
    </p:spTree>
    <p:extLst>
      <p:ext uri="{BB962C8B-B14F-4D97-AF65-F5344CB8AC3E}">
        <p14:creationId xmlns:p14="http://schemas.microsoft.com/office/powerpoint/2010/main" val="216054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97CA3A33-859A-443C-CAD0-C4846D6DC80C}"/>
              </a:ext>
            </a:extLst>
          </p:cNvPr>
          <p:cNvPicPr>
            <a:picLocks noChangeAspect="1"/>
          </p:cNvPicPr>
          <p:nvPr/>
        </p:nvPicPr>
        <p:blipFill>
          <a:blip r:embed="rId2"/>
          <a:stretch>
            <a:fillRect/>
          </a:stretch>
        </p:blipFill>
        <p:spPr>
          <a:xfrm>
            <a:off x="718067" y="139958"/>
            <a:ext cx="4842978" cy="6457303"/>
          </a:xfrm>
          <a:prstGeom prst="rect">
            <a:avLst/>
          </a:prstGeom>
        </p:spPr>
      </p:pic>
      <p:pic>
        <p:nvPicPr>
          <p:cNvPr id="7" name="Paveikslėlis 6">
            <a:extLst>
              <a:ext uri="{FF2B5EF4-FFF2-40B4-BE49-F238E27FC236}">
                <a16:creationId xmlns:a16="http://schemas.microsoft.com/office/drawing/2014/main" id="{23F9A55C-55BF-B7F5-20B0-E515C4041D32}"/>
              </a:ext>
            </a:extLst>
          </p:cNvPr>
          <p:cNvPicPr>
            <a:picLocks noChangeAspect="1"/>
          </p:cNvPicPr>
          <p:nvPr/>
        </p:nvPicPr>
        <p:blipFill>
          <a:blip r:embed="rId3"/>
          <a:stretch>
            <a:fillRect/>
          </a:stretch>
        </p:blipFill>
        <p:spPr>
          <a:xfrm>
            <a:off x="6171810" y="139958"/>
            <a:ext cx="4842978" cy="6457304"/>
          </a:xfrm>
          <a:prstGeom prst="rect">
            <a:avLst/>
          </a:prstGeom>
        </p:spPr>
      </p:pic>
    </p:spTree>
    <p:extLst>
      <p:ext uri="{BB962C8B-B14F-4D97-AF65-F5344CB8AC3E}">
        <p14:creationId xmlns:p14="http://schemas.microsoft.com/office/powerpoint/2010/main" val="220429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D50FE9E3-10DF-4ECC-56B6-E4F8035F5F54}"/>
              </a:ext>
            </a:extLst>
          </p:cNvPr>
          <p:cNvPicPr>
            <a:picLocks noChangeAspect="1"/>
          </p:cNvPicPr>
          <p:nvPr/>
        </p:nvPicPr>
        <p:blipFill>
          <a:blip r:embed="rId2"/>
          <a:stretch>
            <a:fillRect/>
          </a:stretch>
        </p:blipFill>
        <p:spPr>
          <a:xfrm>
            <a:off x="722733" y="223934"/>
            <a:ext cx="4793602" cy="6391470"/>
          </a:xfrm>
          <a:prstGeom prst="rect">
            <a:avLst/>
          </a:prstGeom>
        </p:spPr>
      </p:pic>
      <p:pic>
        <p:nvPicPr>
          <p:cNvPr id="5" name="Paveikslėlis 4">
            <a:extLst>
              <a:ext uri="{FF2B5EF4-FFF2-40B4-BE49-F238E27FC236}">
                <a16:creationId xmlns:a16="http://schemas.microsoft.com/office/drawing/2014/main" id="{AC0A01F5-6D2E-57FE-5E3A-4AC23A23BD24}"/>
              </a:ext>
            </a:extLst>
          </p:cNvPr>
          <p:cNvPicPr>
            <a:picLocks noChangeAspect="1"/>
          </p:cNvPicPr>
          <p:nvPr/>
        </p:nvPicPr>
        <p:blipFill>
          <a:blip r:embed="rId3"/>
          <a:stretch>
            <a:fillRect/>
          </a:stretch>
        </p:blipFill>
        <p:spPr>
          <a:xfrm>
            <a:off x="5905887" y="223934"/>
            <a:ext cx="4793603" cy="6391470"/>
          </a:xfrm>
          <a:prstGeom prst="rect">
            <a:avLst/>
          </a:prstGeom>
        </p:spPr>
      </p:pic>
    </p:spTree>
    <p:extLst>
      <p:ext uri="{BB962C8B-B14F-4D97-AF65-F5344CB8AC3E}">
        <p14:creationId xmlns:p14="http://schemas.microsoft.com/office/powerpoint/2010/main" val="317972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D7BFC132-0D43-778C-9E70-BC8E4D7F4E63}"/>
              </a:ext>
            </a:extLst>
          </p:cNvPr>
          <p:cNvPicPr>
            <a:picLocks noChangeAspect="1"/>
          </p:cNvPicPr>
          <p:nvPr/>
        </p:nvPicPr>
        <p:blipFill>
          <a:blip r:embed="rId2"/>
          <a:stretch>
            <a:fillRect/>
          </a:stretch>
        </p:blipFill>
        <p:spPr>
          <a:xfrm>
            <a:off x="769387" y="223934"/>
            <a:ext cx="4763665" cy="6351554"/>
          </a:xfrm>
          <a:prstGeom prst="rect">
            <a:avLst/>
          </a:prstGeom>
        </p:spPr>
      </p:pic>
      <p:pic>
        <p:nvPicPr>
          <p:cNvPr id="5" name="Paveikslėlis 4">
            <a:extLst>
              <a:ext uri="{FF2B5EF4-FFF2-40B4-BE49-F238E27FC236}">
                <a16:creationId xmlns:a16="http://schemas.microsoft.com/office/drawing/2014/main" id="{E6608E49-93A2-452E-7243-D1B06F4164A1}"/>
              </a:ext>
            </a:extLst>
          </p:cNvPr>
          <p:cNvPicPr>
            <a:picLocks noChangeAspect="1"/>
          </p:cNvPicPr>
          <p:nvPr/>
        </p:nvPicPr>
        <p:blipFill>
          <a:blip r:embed="rId3"/>
          <a:stretch>
            <a:fillRect/>
          </a:stretch>
        </p:blipFill>
        <p:spPr>
          <a:xfrm>
            <a:off x="5992197" y="223934"/>
            <a:ext cx="4763666" cy="6351554"/>
          </a:xfrm>
          <a:prstGeom prst="rect">
            <a:avLst/>
          </a:prstGeom>
        </p:spPr>
      </p:pic>
    </p:spTree>
    <p:extLst>
      <p:ext uri="{BB962C8B-B14F-4D97-AF65-F5344CB8AC3E}">
        <p14:creationId xmlns:p14="http://schemas.microsoft.com/office/powerpoint/2010/main" val="817961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DEAD72C-2737-3143-8303-97A325381824}"/>
              </a:ext>
            </a:extLst>
          </p:cNvPr>
          <p:cNvPicPr>
            <a:picLocks noChangeAspect="1"/>
          </p:cNvPicPr>
          <p:nvPr/>
        </p:nvPicPr>
        <p:blipFill>
          <a:blip r:embed="rId2"/>
          <a:stretch>
            <a:fillRect/>
          </a:stretch>
        </p:blipFill>
        <p:spPr>
          <a:xfrm>
            <a:off x="578109" y="219269"/>
            <a:ext cx="4814596" cy="6419461"/>
          </a:xfrm>
          <a:prstGeom prst="rect">
            <a:avLst/>
          </a:prstGeom>
        </p:spPr>
      </p:pic>
      <p:pic>
        <p:nvPicPr>
          <p:cNvPr id="5" name="Paveikslėlis 4">
            <a:extLst>
              <a:ext uri="{FF2B5EF4-FFF2-40B4-BE49-F238E27FC236}">
                <a16:creationId xmlns:a16="http://schemas.microsoft.com/office/drawing/2014/main" id="{07F9E1B1-7CBB-B94F-2B23-488E6071EF7D}"/>
              </a:ext>
            </a:extLst>
          </p:cNvPr>
          <p:cNvPicPr>
            <a:picLocks noChangeAspect="1"/>
          </p:cNvPicPr>
          <p:nvPr/>
        </p:nvPicPr>
        <p:blipFill>
          <a:blip r:embed="rId3"/>
          <a:stretch>
            <a:fillRect/>
          </a:stretch>
        </p:blipFill>
        <p:spPr>
          <a:xfrm>
            <a:off x="5875564" y="219269"/>
            <a:ext cx="4741118" cy="6321490"/>
          </a:xfrm>
          <a:prstGeom prst="rect">
            <a:avLst/>
          </a:prstGeom>
        </p:spPr>
      </p:pic>
    </p:spTree>
    <p:extLst>
      <p:ext uri="{BB962C8B-B14F-4D97-AF65-F5344CB8AC3E}">
        <p14:creationId xmlns:p14="http://schemas.microsoft.com/office/powerpoint/2010/main" val="406502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0E4D541F-1C60-68E8-7B41-C41187D2FD37}"/>
              </a:ext>
            </a:extLst>
          </p:cNvPr>
          <p:cNvPicPr>
            <a:picLocks noChangeAspect="1"/>
          </p:cNvPicPr>
          <p:nvPr/>
        </p:nvPicPr>
        <p:blipFill>
          <a:blip r:embed="rId2"/>
          <a:stretch>
            <a:fillRect/>
          </a:stretch>
        </p:blipFill>
        <p:spPr>
          <a:xfrm>
            <a:off x="1039972" y="186611"/>
            <a:ext cx="4765611" cy="6354147"/>
          </a:xfrm>
          <a:prstGeom prst="rect">
            <a:avLst/>
          </a:prstGeom>
        </p:spPr>
      </p:pic>
      <p:pic>
        <p:nvPicPr>
          <p:cNvPr id="5" name="Paveikslėlis 4">
            <a:extLst>
              <a:ext uri="{FF2B5EF4-FFF2-40B4-BE49-F238E27FC236}">
                <a16:creationId xmlns:a16="http://schemas.microsoft.com/office/drawing/2014/main" id="{01B0B661-54B8-55CD-439A-AEF203274880}"/>
              </a:ext>
            </a:extLst>
          </p:cNvPr>
          <p:cNvPicPr>
            <a:picLocks noChangeAspect="1"/>
          </p:cNvPicPr>
          <p:nvPr/>
        </p:nvPicPr>
        <p:blipFill>
          <a:blip r:embed="rId3"/>
          <a:stretch>
            <a:fillRect/>
          </a:stretch>
        </p:blipFill>
        <p:spPr>
          <a:xfrm>
            <a:off x="6195136" y="186611"/>
            <a:ext cx="4765611" cy="6354147"/>
          </a:xfrm>
          <a:prstGeom prst="rect">
            <a:avLst/>
          </a:prstGeom>
        </p:spPr>
      </p:pic>
    </p:spTree>
    <p:extLst>
      <p:ext uri="{BB962C8B-B14F-4D97-AF65-F5344CB8AC3E}">
        <p14:creationId xmlns:p14="http://schemas.microsoft.com/office/powerpoint/2010/main" val="4042134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27DC8924-C858-3AC9-F740-CAD3AFEF9174}"/>
              </a:ext>
            </a:extLst>
          </p:cNvPr>
          <p:cNvPicPr>
            <a:picLocks noChangeAspect="1"/>
          </p:cNvPicPr>
          <p:nvPr/>
        </p:nvPicPr>
        <p:blipFill>
          <a:blip r:embed="rId2"/>
          <a:stretch>
            <a:fillRect/>
          </a:stretch>
        </p:blipFill>
        <p:spPr>
          <a:xfrm>
            <a:off x="631760" y="177280"/>
            <a:ext cx="4723622" cy="6298163"/>
          </a:xfrm>
          <a:prstGeom prst="rect">
            <a:avLst/>
          </a:prstGeom>
        </p:spPr>
      </p:pic>
      <p:pic>
        <p:nvPicPr>
          <p:cNvPr id="5" name="Paveikslėlis 4">
            <a:extLst>
              <a:ext uri="{FF2B5EF4-FFF2-40B4-BE49-F238E27FC236}">
                <a16:creationId xmlns:a16="http://schemas.microsoft.com/office/drawing/2014/main" id="{229235E2-C7BB-EBCD-5ED1-9E95271DF919}"/>
              </a:ext>
            </a:extLst>
          </p:cNvPr>
          <p:cNvPicPr>
            <a:picLocks noChangeAspect="1"/>
          </p:cNvPicPr>
          <p:nvPr/>
        </p:nvPicPr>
        <p:blipFill>
          <a:blip r:embed="rId3"/>
          <a:stretch>
            <a:fillRect/>
          </a:stretch>
        </p:blipFill>
        <p:spPr>
          <a:xfrm>
            <a:off x="5791587" y="177280"/>
            <a:ext cx="4723622" cy="6298162"/>
          </a:xfrm>
          <a:prstGeom prst="rect">
            <a:avLst/>
          </a:prstGeom>
        </p:spPr>
      </p:pic>
    </p:spTree>
    <p:extLst>
      <p:ext uri="{BB962C8B-B14F-4D97-AF65-F5344CB8AC3E}">
        <p14:creationId xmlns:p14="http://schemas.microsoft.com/office/powerpoint/2010/main" val="1391318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23E556-0FB0-CE9E-0ED3-AF0957DA52D9}"/>
              </a:ext>
            </a:extLst>
          </p:cNvPr>
          <p:cNvSpPr txBox="1"/>
          <p:nvPr/>
        </p:nvSpPr>
        <p:spPr>
          <a:xfrm>
            <a:off x="1343608" y="737118"/>
            <a:ext cx="9395927" cy="646331"/>
          </a:xfrm>
          <a:prstGeom prst="rect">
            <a:avLst/>
          </a:prstGeom>
          <a:noFill/>
        </p:spPr>
        <p:txBody>
          <a:bodyPr wrap="square" rtlCol="0">
            <a:spAutoFit/>
          </a:bodyPr>
          <a:lstStyle/>
          <a:p>
            <a:pPr algn="ctr"/>
            <a:r>
              <a:rPr lang="lt-LT" sz="3600" b="1" dirty="0">
                <a:solidFill>
                  <a:schemeClr val="bg1"/>
                </a:solidFill>
              </a:rPr>
              <a:t>IŠVADOS</a:t>
            </a:r>
          </a:p>
        </p:txBody>
      </p:sp>
      <p:sp>
        <p:nvSpPr>
          <p:cNvPr id="4" name="TextBox 3">
            <a:extLst>
              <a:ext uri="{FF2B5EF4-FFF2-40B4-BE49-F238E27FC236}">
                <a16:creationId xmlns:a16="http://schemas.microsoft.com/office/drawing/2014/main" id="{A407F4AF-5E76-F7F6-EC23-0D8C29522F95}"/>
              </a:ext>
            </a:extLst>
          </p:cNvPr>
          <p:cNvSpPr txBox="1"/>
          <p:nvPr/>
        </p:nvSpPr>
        <p:spPr>
          <a:xfrm>
            <a:off x="740229" y="1454315"/>
            <a:ext cx="10711542" cy="4401205"/>
          </a:xfrm>
          <a:prstGeom prst="rect">
            <a:avLst/>
          </a:prstGeom>
          <a:noFill/>
        </p:spPr>
        <p:txBody>
          <a:bodyPr wrap="square">
            <a:spAutoFit/>
          </a:bodyPr>
          <a:lstStyle/>
          <a:p>
            <a:pPr algn="just"/>
            <a:r>
              <a:rPr lang="lt-LT" dirty="0"/>
              <a:t>	</a:t>
            </a:r>
            <a:r>
              <a:rPr lang="lt-LT" sz="2000" b="1" dirty="0">
                <a:solidFill>
                  <a:schemeClr val="bg1"/>
                </a:solidFill>
              </a:rPr>
              <a:t>Ugdytiniai patyrė STEAM procesą praktiškai – veikloje integruotas mokslas, technologijos, inžinerija, menai ir matematika. </a:t>
            </a:r>
          </a:p>
          <a:p>
            <a:pPr algn="just"/>
            <a:r>
              <a:rPr lang="lt-LT" sz="2000" b="1" dirty="0">
                <a:solidFill>
                  <a:schemeClr val="bg1"/>
                </a:solidFill>
              </a:rPr>
              <a:t>	Eksperimentavo su konstrukcijos stabilumu, vėjo poveikiu ir matavimais. </a:t>
            </a:r>
          </a:p>
          <a:p>
            <a:pPr algn="just"/>
            <a:r>
              <a:rPr lang="lt-LT" sz="2000" b="1" dirty="0">
                <a:solidFill>
                  <a:schemeClr val="bg1"/>
                </a:solidFill>
              </a:rPr>
              <a:t>	Vaikai ieškojo geriausio būdo sukonstruoti tvirtą ir aukštą vėliavos stiebą, pritaikydami savo idėjas ir spręsdami iššūkius. </a:t>
            </a:r>
          </a:p>
          <a:p>
            <a:pPr algn="just"/>
            <a:r>
              <a:rPr lang="lt-LT" sz="2000" b="1" dirty="0">
                <a:solidFill>
                  <a:schemeClr val="bg1"/>
                </a:solidFill>
              </a:rPr>
              <a:t>	Probleminis mokymasis – per bandymus ir klaidas mokiniai suprato, kaip svarbu tinkamai paskirstyti svorį, sustiprinti pagrindą ir atsižvelgti į konstrukcijos pusiausvyrą. </a:t>
            </a:r>
          </a:p>
          <a:p>
            <a:pPr algn="just"/>
            <a:r>
              <a:rPr lang="lt-LT" sz="2000" b="1" dirty="0">
                <a:solidFill>
                  <a:schemeClr val="bg1"/>
                </a:solidFill>
              </a:rPr>
              <a:t>	Matematiniai ir inžineriniai įgūdžiai – buvo matuojami stiebo aukščiai, lyginamos skirtingos konstrukcijos.</a:t>
            </a:r>
          </a:p>
          <a:p>
            <a:pPr algn="just"/>
            <a:r>
              <a:rPr lang="lt-LT" sz="2000" b="1" dirty="0">
                <a:solidFill>
                  <a:schemeClr val="bg1"/>
                </a:solidFill>
              </a:rPr>
              <a:t>	Technologijų taikymas – naudota vėjo simuliacija ( fenas), projektorius.</a:t>
            </a:r>
          </a:p>
          <a:p>
            <a:pPr algn="just"/>
            <a:r>
              <a:rPr lang="lt-LT" sz="2000" b="1" dirty="0">
                <a:solidFill>
                  <a:schemeClr val="bg1"/>
                </a:solidFill>
              </a:rPr>
              <a:t>	Bendradarbiavimas ir refleksija – vaikai dirbo komandomis, diskutavo, išbandė įvairius metodus ir dalinosi išvadomis, kas veikia geriausiai. </a:t>
            </a:r>
          </a:p>
          <a:p>
            <a:pPr algn="just"/>
            <a:r>
              <a:rPr lang="lt-LT" sz="2000" b="1" dirty="0">
                <a:solidFill>
                  <a:schemeClr val="bg1"/>
                </a:solidFill>
              </a:rPr>
              <a:t>	Galutinis rezultatas: ugdytiniai ne tik įgijo teorinių žinių, bet ir praktiškai jas pritaikė, lavino problemų sprendimo įgūdžius, kūrybiškumą ir loginį mąstymą! </a:t>
            </a:r>
          </a:p>
        </p:txBody>
      </p:sp>
    </p:spTree>
    <p:extLst>
      <p:ext uri="{BB962C8B-B14F-4D97-AF65-F5344CB8AC3E}">
        <p14:creationId xmlns:p14="http://schemas.microsoft.com/office/powerpoint/2010/main" val="1526954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F68803-4631-CC3B-BFEF-998DA7512E5B}"/>
              </a:ext>
            </a:extLst>
          </p:cNvPr>
          <p:cNvSpPr txBox="1"/>
          <p:nvPr/>
        </p:nvSpPr>
        <p:spPr>
          <a:xfrm>
            <a:off x="541176" y="612845"/>
            <a:ext cx="11131420" cy="4524315"/>
          </a:xfrm>
          <a:prstGeom prst="rect">
            <a:avLst/>
          </a:prstGeom>
          <a:noFill/>
        </p:spPr>
        <p:txBody>
          <a:bodyPr wrap="square">
            <a:spAutoFit/>
          </a:bodyPr>
          <a:lstStyle/>
          <a:p>
            <a:pPr algn="just"/>
            <a:r>
              <a:rPr lang="lt-LT" sz="2400" b="1" dirty="0">
                <a:solidFill>
                  <a:schemeClr val="bg1"/>
                </a:solidFill>
              </a:rPr>
              <a:t>	Iššūkis: sukonstruoti vėliavos stiebą naudojant plastiliną ir šiaudelius, kuris būtų pakankamai aukštas ir tvirtas, kad atlaikytų feno vėją. Nupiešti Lietuvos vėliavą ir iškelti ant stiebo. Išmatuoti vėliavos stiebo aukščius.</a:t>
            </a:r>
          </a:p>
          <a:p>
            <a:pPr algn="just"/>
            <a:r>
              <a:rPr lang="lt-LT" sz="2400" b="1" dirty="0">
                <a:solidFill>
                  <a:schemeClr val="bg1"/>
                </a:solidFill>
              </a:rPr>
              <a:t>    Eiga: "Smalsučiai" (4-5m.) apžiūrėjo nuotraukas ir vardijo ką pastebi. Vaikai vardijo namus, tvoras, vėliavas, Lietuvą.. Leonas pastebėjo, kad vėliavos pritvirtintos ant "koto". Išmoko naują žodį- vėliavos stiebas ir kam jis reikalingas, kokia jo paskirtis. Visi aptarė, kad jis turi būti tvirtas, kad jo nenupūstų vėjas. </a:t>
            </a:r>
          </a:p>
          <a:p>
            <a:pPr algn="just"/>
            <a:r>
              <a:rPr lang="lt-LT" sz="2400" b="1" dirty="0">
                <a:solidFill>
                  <a:schemeClr val="bg1"/>
                </a:solidFill>
              </a:rPr>
              <a:t>   Buvo išrinkti trys komandų kapitonai, kurie išsirinko sau komandas. Visos komandos gavo vienodas priemones ir priėmė iššūkį. Patį stiebą sukonstruoti pavyko ne iš pirmo karto, jis virto, buvo nestabilus. Bet po kelių bandymų vėliavų stiebai stovėjo. Beliko nupiešti Lietuvos vėliavas. </a:t>
            </a:r>
          </a:p>
        </p:txBody>
      </p:sp>
    </p:spTree>
    <p:extLst>
      <p:ext uri="{BB962C8B-B14F-4D97-AF65-F5344CB8AC3E}">
        <p14:creationId xmlns:p14="http://schemas.microsoft.com/office/powerpoint/2010/main" val="426081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A0B258-FA1D-05C7-36C8-58517D110E54}"/>
              </a:ext>
            </a:extLst>
          </p:cNvPr>
          <p:cNvSpPr txBox="1"/>
          <p:nvPr/>
        </p:nvSpPr>
        <p:spPr>
          <a:xfrm>
            <a:off x="494522" y="1305342"/>
            <a:ext cx="10767527" cy="4154984"/>
          </a:xfrm>
          <a:prstGeom prst="rect">
            <a:avLst/>
          </a:prstGeom>
          <a:noFill/>
        </p:spPr>
        <p:txBody>
          <a:bodyPr wrap="square">
            <a:spAutoFit/>
          </a:bodyPr>
          <a:lstStyle/>
          <a:p>
            <a:pPr algn="just"/>
            <a:r>
              <a:rPr lang="lt-LT" sz="2400" b="1" dirty="0">
                <a:solidFill>
                  <a:schemeClr val="bg1"/>
                </a:solidFill>
              </a:rPr>
              <a:t>	Su kuo galime išmatuoti stiebų aukščius? kai kurie vaikai vardijo, kad su linuote, kiti siūlė žirklėmis, popieriumi ir pan. Pakalbėjome, kad net ir nemokant naudotis liniuote galima išmatuoti kuris stiebas aukščiausias. Komandos gavo juodos, žalios ir raudonos spalvos juosteles. Jas prilygino stiebų aukščiams, nukirpo ir sudėję vienas šalia kito ant stalo aiškiai pamatė, kad Arono komandos juostelė ilgiausia. Padarė išvadą, kas jo vėliavos stiebas aukščiausias. </a:t>
            </a:r>
          </a:p>
          <a:p>
            <a:pPr algn="just"/>
            <a:r>
              <a:rPr lang="lt-LT" sz="2400" b="1" dirty="0">
                <a:solidFill>
                  <a:schemeClr val="bg1"/>
                </a:solidFill>
              </a:rPr>
              <a:t>   Beliko patikrinti vėliavos stiebų tvirtumą. Tam panaudojome feną. Džiugu, kad papūtus fenu visi vėliavų stiebai liko stovėti savo vietose ir net nepajudėjo. Be ja, vėliavos tik plevėsavo, bet irgi tvirtai laikėsi. Iššūkis įvykdytas. </a:t>
            </a:r>
          </a:p>
        </p:txBody>
      </p:sp>
    </p:spTree>
    <p:extLst>
      <p:ext uri="{BB962C8B-B14F-4D97-AF65-F5344CB8AC3E}">
        <p14:creationId xmlns:p14="http://schemas.microsoft.com/office/powerpoint/2010/main" val="169282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suapvalinti kampai 1">
            <a:extLst>
              <a:ext uri="{FF2B5EF4-FFF2-40B4-BE49-F238E27FC236}">
                <a16:creationId xmlns:a16="http://schemas.microsoft.com/office/drawing/2014/main" id="{DCB7C71E-7688-CA1A-5FE9-E098458320F6}"/>
              </a:ext>
            </a:extLst>
          </p:cNvPr>
          <p:cNvSpPr/>
          <p:nvPr/>
        </p:nvSpPr>
        <p:spPr>
          <a:xfrm>
            <a:off x="3965510" y="457199"/>
            <a:ext cx="3172409" cy="783772"/>
          </a:xfrm>
          <a:prstGeom prst="round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 name="TextBox 2">
            <a:extLst>
              <a:ext uri="{FF2B5EF4-FFF2-40B4-BE49-F238E27FC236}">
                <a16:creationId xmlns:a16="http://schemas.microsoft.com/office/drawing/2014/main" id="{2DA89BF6-C9EB-2205-BFEE-6C5487EA5726}"/>
              </a:ext>
            </a:extLst>
          </p:cNvPr>
          <p:cNvSpPr txBox="1"/>
          <p:nvPr/>
        </p:nvSpPr>
        <p:spPr>
          <a:xfrm>
            <a:off x="4113244" y="556697"/>
            <a:ext cx="2640563" cy="584775"/>
          </a:xfrm>
          <a:prstGeom prst="rect">
            <a:avLst/>
          </a:prstGeom>
          <a:noFill/>
        </p:spPr>
        <p:txBody>
          <a:bodyPr wrap="square" rtlCol="0">
            <a:spAutoFit/>
          </a:bodyPr>
          <a:lstStyle/>
          <a:p>
            <a:pPr algn="ctr"/>
            <a:r>
              <a:rPr lang="lt-LT" sz="3200" b="1" dirty="0">
                <a:solidFill>
                  <a:schemeClr val="bg1"/>
                </a:solidFill>
              </a:rPr>
              <a:t>STEAM </a:t>
            </a:r>
          </a:p>
        </p:txBody>
      </p:sp>
      <p:sp>
        <p:nvSpPr>
          <p:cNvPr id="4" name="Stačiakampis: suapvalinti kampai 3">
            <a:extLst>
              <a:ext uri="{FF2B5EF4-FFF2-40B4-BE49-F238E27FC236}">
                <a16:creationId xmlns:a16="http://schemas.microsoft.com/office/drawing/2014/main" id="{1651CAAF-3788-1829-0330-FD0AED3ECFB5}"/>
              </a:ext>
            </a:extLst>
          </p:cNvPr>
          <p:cNvSpPr/>
          <p:nvPr/>
        </p:nvSpPr>
        <p:spPr>
          <a:xfrm>
            <a:off x="129075" y="1259632"/>
            <a:ext cx="2118049" cy="4338735"/>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MOKSLAS (S): tyrinėjimas, kaip vėjas (pvz., feno pūtimas) veikia konstrukciją. Aptarė pusiausvyrą, masės pasiskirstymą, medžiagų savybes. </a:t>
            </a:r>
          </a:p>
        </p:txBody>
      </p:sp>
      <p:sp>
        <p:nvSpPr>
          <p:cNvPr id="5" name="Stačiakampis: suapvalinti kampai 4">
            <a:extLst>
              <a:ext uri="{FF2B5EF4-FFF2-40B4-BE49-F238E27FC236}">
                <a16:creationId xmlns:a16="http://schemas.microsoft.com/office/drawing/2014/main" id="{6D5265CD-FD45-4D5C-8C49-E9DC49BF59C4}"/>
              </a:ext>
            </a:extLst>
          </p:cNvPr>
          <p:cNvSpPr/>
          <p:nvPr/>
        </p:nvSpPr>
        <p:spPr>
          <a:xfrm>
            <a:off x="2071398" y="2481941"/>
            <a:ext cx="2724536" cy="4338735"/>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INŽINERIJA (E): vėliavos stiebo konstrukcijos kūrimas, eksperimentavimas su įvairiais dizainais, kad jis būtų tvirtas ir stabilus. Sprendimų ieškojimas, kaip geriausiai sujungti plastiliną ir šiaudelius.</a:t>
            </a:r>
          </a:p>
        </p:txBody>
      </p:sp>
      <p:sp>
        <p:nvSpPr>
          <p:cNvPr id="7" name="Stačiakampis: suapvalinti kampai 6">
            <a:extLst>
              <a:ext uri="{FF2B5EF4-FFF2-40B4-BE49-F238E27FC236}">
                <a16:creationId xmlns:a16="http://schemas.microsoft.com/office/drawing/2014/main" id="{6D0DC07B-3566-9B5B-535B-D11D9D57AF41}"/>
              </a:ext>
            </a:extLst>
          </p:cNvPr>
          <p:cNvSpPr/>
          <p:nvPr/>
        </p:nvSpPr>
        <p:spPr>
          <a:xfrm>
            <a:off x="4762500" y="2052735"/>
            <a:ext cx="2444620" cy="441338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MENAI (A): Lietuvos vėliavos piešimas ir dizaino elementai. Taip pat estetika gali būti svarbi konstruojant stiebą – kaip jis atrodys ir ar bus vizualiai patrauklus.</a:t>
            </a:r>
          </a:p>
        </p:txBody>
      </p:sp>
      <p:sp>
        <p:nvSpPr>
          <p:cNvPr id="8" name="Stačiakampis: suapvalinti kampai 7">
            <a:extLst>
              <a:ext uri="{FF2B5EF4-FFF2-40B4-BE49-F238E27FC236}">
                <a16:creationId xmlns:a16="http://schemas.microsoft.com/office/drawing/2014/main" id="{4D8E0999-4D1C-BB5C-B105-7ED479361528}"/>
              </a:ext>
            </a:extLst>
          </p:cNvPr>
          <p:cNvSpPr/>
          <p:nvPr/>
        </p:nvSpPr>
        <p:spPr>
          <a:xfrm>
            <a:off x="7173685" y="2239346"/>
            <a:ext cx="2444620" cy="451601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MATEMATIKA (M): vėliavos stiebo aukščio matavimas, lyginimas, duomenų analizė (pvz., koks dizainas buvo aukščiausias ar stabiliausias). Galima skaičiuoti proporcijas, kampus ir jėgų poveikį konstrukcijai.</a:t>
            </a:r>
          </a:p>
        </p:txBody>
      </p:sp>
      <p:sp>
        <p:nvSpPr>
          <p:cNvPr id="9" name="Stačiakampis: suapvalinti kampai 8">
            <a:extLst>
              <a:ext uri="{FF2B5EF4-FFF2-40B4-BE49-F238E27FC236}">
                <a16:creationId xmlns:a16="http://schemas.microsoft.com/office/drawing/2014/main" id="{EDA5DA35-8F61-CAEE-0D06-CDDB46F986AB}"/>
              </a:ext>
            </a:extLst>
          </p:cNvPr>
          <p:cNvSpPr/>
          <p:nvPr/>
        </p:nvSpPr>
        <p:spPr>
          <a:xfrm>
            <a:off x="9584870" y="1464906"/>
            <a:ext cx="2444620" cy="347098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b="1" dirty="0">
                <a:solidFill>
                  <a:schemeClr val="bg1"/>
                </a:solidFill>
              </a:rPr>
              <a:t>Technologijos (T):  naudojo vėjui sukurti feną,  žiūrėjo paruoštas skaidres naudodami multimediją. </a:t>
            </a:r>
          </a:p>
        </p:txBody>
      </p:sp>
      <p:cxnSp>
        <p:nvCxnSpPr>
          <p:cNvPr id="11" name="Tiesioji rodyklės jungtis 10">
            <a:extLst>
              <a:ext uri="{FF2B5EF4-FFF2-40B4-BE49-F238E27FC236}">
                <a16:creationId xmlns:a16="http://schemas.microsoft.com/office/drawing/2014/main" id="{10BC0185-6699-2E32-C1AC-3EB29FEC892E}"/>
              </a:ext>
            </a:extLst>
          </p:cNvPr>
          <p:cNvCxnSpPr>
            <a:stCxn id="2" idx="1"/>
          </p:cNvCxnSpPr>
          <p:nvPr/>
        </p:nvCxnSpPr>
        <p:spPr>
          <a:xfrm flipH="1">
            <a:off x="1791478" y="849085"/>
            <a:ext cx="2174032" cy="292387"/>
          </a:xfrm>
          <a:prstGeom prst="straightConnector1">
            <a:avLst/>
          </a:prstGeom>
          <a:ln w="76200">
            <a:solidFill>
              <a:schemeClr val="accent1">
                <a:lumMod val="50000"/>
                <a:alpha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Paveikslėlis 11">
            <a:extLst>
              <a:ext uri="{FF2B5EF4-FFF2-40B4-BE49-F238E27FC236}">
                <a16:creationId xmlns:a16="http://schemas.microsoft.com/office/drawing/2014/main" id="{21EAF53B-8BE4-9DA2-22A8-897BB51CA1BB}"/>
              </a:ext>
            </a:extLst>
          </p:cNvPr>
          <p:cNvPicPr>
            <a:picLocks noChangeAspect="1"/>
          </p:cNvPicPr>
          <p:nvPr/>
        </p:nvPicPr>
        <p:blipFill>
          <a:blip r:embed="rId2"/>
          <a:stretch>
            <a:fillRect/>
          </a:stretch>
        </p:blipFill>
        <p:spPr>
          <a:xfrm rot="19616787">
            <a:off x="2508048" y="1756756"/>
            <a:ext cx="2126672" cy="573074"/>
          </a:xfrm>
          <a:prstGeom prst="rect">
            <a:avLst/>
          </a:prstGeom>
        </p:spPr>
      </p:pic>
      <p:pic>
        <p:nvPicPr>
          <p:cNvPr id="13" name="Paveikslėlis 12">
            <a:extLst>
              <a:ext uri="{FF2B5EF4-FFF2-40B4-BE49-F238E27FC236}">
                <a16:creationId xmlns:a16="http://schemas.microsoft.com/office/drawing/2014/main" id="{4ACDA8C3-244C-7265-9BAF-4F18F486B19A}"/>
              </a:ext>
            </a:extLst>
          </p:cNvPr>
          <p:cNvPicPr>
            <a:picLocks noChangeAspect="1"/>
          </p:cNvPicPr>
          <p:nvPr/>
        </p:nvPicPr>
        <p:blipFill>
          <a:blip r:embed="rId2"/>
          <a:stretch>
            <a:fillRect/>
          </a:stretch>
        </p:blipFill>
        <p:spPr>
          <a:xfrm rot="12044802">
            <a:off x="7140532" y="997232"/>
            <a:ext cx="2828679" cy="573074"/>
          </a:xfrm>
          <a:prstGeom prst="rect">
            <a:avLst/>
          </a:prstGeom>
        </p:spPr>
      </p:pic>
      <p:pic>
        <p:nvPicPr>
          <p:cNvPr id="14" name="Paveikslėlis 13">
            <a:extLst>
              <a:ext uri="{FF2B5EF4-FFF2-40B4-BE49-F238E27FC236}">
                <a16:creationId xmlns:a16="http://schemas.microsoft.com/office/drawing/2014/main" id="{06FCD161-4038-13C6-2C83-9E911E2B9467}"/>
              </a:ext>
            </a:extLst>
          </p:cNvPr>
          <p:cNvPicPr>
            <a:picLocks noChangeAspect="1"/>
          </p:cNvPicPr>
          <p:nvPr/>
        </p:nvPicPr>
        <p:blipFill>
          <a:blip r:embed="rId2"/>
          <a:stretch>
            <a:fillRect/>
          </a:stretch>
        </p:blipFill>
        <p:spPr>
          <a:xfrm rot="13824869">
            <a:off x="6607788" y="1411637"/>
            <a:ext cx="1758495" cy="573074"/>
          </a:xfrm>
          <a:prstGeom prst="rect">
            <a:avLst/>
          </a:prstGeom>
        </p:spPr>
      </p:pic>
      <p:pic>
        <p:nvPicPr>
          <p:cNvPr id="15" name="Paveikslėlis 14">
            <a:extLst>
              <a:ext uri="{FF2B5EF4-FFF2-40B4-BE49-F238E27FC236}">
                <a16:creationId xmlns:a16="http://schemas.microsoft.com/office/drawing/2014/main" id="{BEEA9C4F-0205-9ED6-1204-59ACC8491BDD}"/>
              </a:ext>
            </a:extLst>
          </p:cNvPr>
          <p:cNvPicPr>
            <a:picLocks noChangeAspect="1"/>
          </p:cNvPicPr>
          <p:nvPr/>
        </p:nvPicPr>
        <p:blipFill>
          <a:blip r:embed="rId2"/>
          <a:stretch>
            <a:fillRect/>
          </a:stretch>
        </p:blipFill>
        <p:spPr>
          <a:xfrm rot="16200000">
            <a:off x="4760363" y="1527315"/>
            <a:ext cx="1336178" cy="573074"/>
          </a:xfrm>
          <a:prstGeom prst="rect">
            <a:avLst/>
          </a:prstGeom>
        </p:spPr>
      </p:pic>
    </p:spTree>
    <p:extLst>
      <p:ext uri="{BB962C8B-B14F-4D97-AF65-F5344CB8AC3E}">
        <p14:creationId xmlns:p14="http://schemas.microsoft.com/office/powerpoint/2010/main" val="2859710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7E0862-58B9-EC2F-A3C3-37AC00681DD2}"/>
              </a:ext>
            </a:extLst>
          </p:cNvPr>
          <p:cNvSpPr txBox="1"/>
          <p:nvPr/>
        </p:nvSpPr>
        <p:spPr>
          <a:xfrm>
            <a:off x="1884784" y="345233"/>
            <a:ext cx="8462865" cy="584775"/>
          </a:xfrm>
          <a:prstGeom prst="rect">
            <a:avLst/>
          </a:prstGeom>
          <a:noFill/>
        </p:spPr>
        <p:txBody>
          <a:bodyPr wrap="square" rtlCol="0">
            <a:spAutoFit/>
          </a:bodyPr>
          <a:lstStyle/>
          <a:p>
            <a:pPr algn="ctr"/>
            <a:r>
              <a:rPr lang="lt-LT" sz="3200" b="1" dirty="0">
                <a:solidFill>
                  <a:schemeClr val="bg1"/>
                </a:solidFill>
              </a:rPr>
              <a:t>STEAM pagrindiniai elementai ir kriterijai</a:t>
            </a:r>
          </a:p>
        </p:txBody>
      </p:sp>
      <p:sp>
        <p:nvSpPr>
          <p:cNvPr id="4" name="TextBox 3">
            <a:extLst>
              <a:ext uri="{FF2B5EF4-FFF2-40B4-BE49-F238E27FC236}">
                <a16:creationId xmlns:a16="http://schemas.microsoft.com/office/drawing/2014/main" id="{1AF941E3-A7B6-5B07-B602-1E99C4BB088B}"/>
              </a:ext>
            </a:extLst>
          </p:cNvPr>
          <p:cNvSpPr txBox="1"/>
          <p:nvPr/>
        </p:nvSpPr>
        <p:spPr>
          <a:xfrm>
            <a:off x="457200" y="1454316"/>
            <a:ext cx="11402008" cy="4308872"/>
          </a:xfrm>
          <a:prstGeom prst="rect">
            <a:avLst/>
          </a:prstGeom>
          <a:noFill/>
        </p:spPr>
        <p:txBody>
          <a:bodyPr wrap="square">
            <a:spAutoFit/>
          </a:bodyPr>
          <a:lstStyle/>
          <a:p>
            <a:pPr marL="342900" indent="-342900" algn="just">
              <a:buAutoNum type="arabicPeriod"/>
            </a:pPr>
            <a:r>
              <a:rPr lang="lt-LT" sz="2000" b="1" dirty="0">
                <a:solidFill>
                  <a:schemeClr val="accent1">
                    <a:lumMod val="60000"/>
                    <a:lumOff val="40000"/>
                  </a:schemeClr>
                </a:solidFill>
              </a:rPr>
              <a:t>Tyrinėjimu grindžiamas gamtos ir tiksliųjų mokslų mokymas: </a:t>
            </a:r>
            <a:r>
              <a:rPr lang="lt-LT" sz="2000" b="1" dirty="0">
                <a:solidFill>
                  <a:schemeClr val="bg1"/>
                </a:solidFill>
              </a:rPr>
              <a:t>vaikai eksperimentuoja, kokios konstrukcijos yra tvirčiausios, išbando skirtingus sprendimus.</a:t>
            </a:r>
          </a:p>
          <a:p>
            <a:pPr marL="342900" indent="-342900" algn="just">
              <a:buAutoNum type="arabicPeriod"/>
            </a:pPr>
            <a:r>
              <a:rPr lang="lt-LT" sz="2000" b="1" dirty="0">
                <a:solidFill>
                  <a:schemeClr val="accent1">
                    <a:lumMod val="60000"/>
                    <a:lumOff val="40000"/>
                  </a:schemeClr>
                </a:solidFill>
              </a:rPr>
              <a:t>Tarpdalykinis mokymas: </a:t>
            </a:r>
            <a:r>
              <a:rPr lang="lt-LT" sz="2000" b="1" dirty="0">
                <a:solidFill>
                  <a:schemeClr val="bg1"/>
                </a:solidFill>
              </a:rPr>
              <a:t>veikloje sujungiamos kelios mokslo sritys: fizika (pusiausvyra, jėgos), inžinerija (konstrukcija), menai (vėliavos piešimas), matematika (aukščio matavimai), technologijos (naudojamos priemonės ir matavimo būdai).</a:t>
            </a:r>
          </a:p>
          <a:p>
            <a:pPr marL="342900" indent="-342900" algn="just">
              <a:buAutoNum type="arabicPeriod"/>
            </a:pPr>
            <a:r>
              <a:rPr lang="lt-LT" sz="2000" b="1" dirty="0">
                <a:solidFill>
                  <a:schemeClr val="accent1">
                    <a:lumMod val="60000"/>
                    <a:lumOff val="40000"/>
                  </a:schemeClr>
                </a:solidFill>
              </a:rPr>
              <a:t>STEM mokymo kontekstualizavimas: </a:t>
            </a:r>
            <a:r>
              <a:rPr lang="lt-LT" sz="2000" b="1" dirty="0">
                <a:solidFill>
                  <a:schemeClr val="bg1"/>
                </a:solidFill>
              </a:rPr>
              <a:t>veikla susijusi su tikrais inžineriniais iššūkiais, pavyzdžiui, kaip kuriami vėliavų stiebai ar statomi pastatai atsparūs vėjui.</a:t>
            </a:r>
          </a:p>
          <a:p>
            <a:pPr marL="342900" indent="-342900" algn="just">
              <a:buAutoNum type="arabicPeriod"/>
            </a:pPr>
            <a:r>
              <a:rPr lang="lt-LT" sz="2000" b="1" dirty="0">
                <a:solidFill>
                  <a:schemeClr val="accent1">
                    <a:lumMod val="60000"/>
                    <a:lumOff val="40000"/>
                  </a:schemeClr>
                </a:solidFill>
              </a:rPr>
              <a:t>Galimybė naudotis technologijomis ir įranga: </a:t>
            </a:r>
            <a:r>
              <a:rPr lang="lt-LT" sz="2000" b="1" dirty="0">
                <a:solidFill>
                  <a:schemeClr val="bg1"/>
                </a:solidFill>
              </a:rPr>
              <a:t>naudojo feną vėjo simuliacijai, patikrino konstrukcijos atsparumą oro srautui. Multimedijos naudojimas. </a:t>
            </a:r>
          </a:p>
          <a:p>
            <a:pPr marL="342900" indent="-342900" algn="just">
              <a:buAutoNum type="arabicPeriod"/>
            </a:pPr>
            <a:r>
              <a:rPr lang="lt-LT" sz="2000" b="1" dirty="0">
                <a:solidFill>
                  <a:schemeClr val="accent1">
                    <a:lumMod val="60000"/>
                    <a:lumOff val="40000"/>
                  </a:schemeClr>
                </a:solidFill>
              </a:rPr>
              <a:t>Personalizuotas vertinimas: </a:t>
            </a:r>
            <a:r>
              <a:rPr lang="lt-LT" sz="2000" b="1" dirty="0">
                <a:solidFill>
                  <a:schemeClr val="bg1"/>
                </a:solidFill>
              </a:rPr>
              <a:t>kiekvienas ugdytinis galėjo rinktis konstravimo būdus, išbandyti kelis variantus. </a:t>
            </a:r>
          </a:p>
          <a:p>
            <a:endParaRPr lang="lt-LT" dirty="0"/>
          </a:p>
          <a:p>
            <a:pPr marL="342900" indent="-342900">
              <a:buAutoNum type="arabicPeriod"/>
            </a:pPr>
            <a:endParaRPr lang="lt-LT" dirty="0"/>
          </a:p>
          <a:p>
            <a:pPr marL="342900" indent="-342900">
              <a:buAutoNum type="arabicPeriod"/>
            </a:pPr>
            <a:endParaRPr lang="lt-LT" dirty="0"/>
          </a:p>
        </p:txBody>
      </p:sp>
    </p:spTree>
    <p:extLst>
      <p:ext uri="{BB962C8B-B14F-4D97-AF65-F5344CB8AC3E}">
        <p14:creationId xmlns:p14="http://schemas.microsoft.com/office/powerpoint/2010/main" val="2555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A40F10E6-F5C3-946F-CF2D-D80BFDE4E3F7}"/>
              </a:ext>
            </a:extLst>
          </p:cNvPr>
          <p:cNvPicPr>
            <a:picLocks noChangeAspect="1"/>
          </p:cNvPicPr>
          <p:nvPr/>
        </p:nvPicPr>
        <p:blipFill>
          <a:blip r:embed="rId2"/>
          <a:stretch>
            <a:fillRect/>
          </a:stretch>
        </p:blipFill>
        <p:spPr>
          <a:xfrm>
            <a:off x="914011" y="256589"/>
            <a:ext cx="4758612" cy="6344816"/>
          </a:xfrm>
          <a:prstGeom prst="rect">
            <a:avLst/>
          </a:prstGeom>
        </p:spPr>
      </p:pic>
      <p:pic>
        <p:nvPicPr>
          <p:cNvPr id="5" name="Paveikslėlis 4">
            <a:extLst>
              <a:ext uri="{FF2B5EF4-FFF2-40B4-BE49-F238E27FC236}">
                <a16:creationId xmlns:a16="http://schemas.microsoft.com/office/drawing/2014/main" id="{5026B74F-4CC0-C362-855A-CEE27FF45EBF}"/>
              </a:ext>
            </a:extLst>
          </p:cNvPr>
          <p:cNvPicPr>
            <a:picLocks noChangeAspect="1"/>
          </p:cNvPicPr>
          <p:nvPr/>
        </p:nvPicPr>
        <p:blipFill>
          <a:blip r:embed="rId3"/>
          <a:stretch>
            <a:fillRect/>
          </a:stretch>
        </p:blipFill>
        <p:spPr>
          <a:xfrm>
            <a:off x="6096000" y="256590"/>
            <a:ext cx="4758612" cy="6344815"/>
          </a:xfrm>
          <a:prstGeom prst="rect">
            <a:avLst/>
          </a:prstGeom>
        </p:spPr>
      </p:pic>
    </p:spTree>
    <p:extLst>
      <p:ext uri="{BB962C8B-B14F-4D97-AF65-F5344CB8AC3E}">
        <p14:creationId xmlns:p14="http://schemas.microsoft.com/office/powerpoint/2010/main" val="150463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230E9E1A-593A-A8D6-C819-2A67A70674F9}"/>
              </a:ext>
            </a:extLst>
          </p:cNvPr>
          <p:cNvPicPr>
            <a:picLocks noChangeAspect="1"/>
          </p:cNvPicPr>
          <p:nvPr/>
        </p:nvPicPr>
        <p:blipFill>
          <a:blip r:embed="rId2"/>
          <a:stretch>
            <a:fillRect/>
          </a:stretch>
        </p:blipFill>
        <p:spPr>
          <a:xfrm>
            <a:off x="765110" y="240002"/>
            <a:ext cx="4777274" cy="6369699"/>
          </a:xfrm>
          <a:prstGeom prst="rect">
            <a:avLst/>
          </a:prstGeom>
        </p:spPr>
      </p:pic>
      <p:pic>
        <p:nvPicPr>
          <p:cNvPr id="5" name="Paveikslėlis 4">
            <a:extLst>
              <a:ext uri="{FF2B5EF4-FFF2-40B4-BE49-F238E27FC236}">
                <a16:creationId xmlns:a16="http://schemas.microsoft.com/office/drawing/2014/main" id="{6938BE14-788C-8A54-F22A-CDB93D37B377}"/>
              </a:ext>
            </a:extLst>
          </p:cNvPr>
          <p:cNvPicPr>
            <a:picLocks noChangeAspect="1"/>
          </p:cNvPicPr>
          <p:nvPr/>
        </p:nvPicPr>
        <p:blipFill>
          <a:blip r:embed="rId3"/>
          <a:stretch>
            <a:fillRect/>
          </a:stretch>
        </p:blipFill>
        <p:spPr>
          <a:xfrm>
            <a:off x="6015524" y="240002"/>
            <a:ext cx="4777274" cy="6369699"/>
          </a:xfrm>
          <a:prstGeom prst="rect">
            <a:avLst/>
          </a:prstGeom>
        </p:spPr>
      </p:pic>
    </p:spTree>
    <p:extLst>
      <p:ext uri="{BB962C8B-B14F-4D97-AF65-F5344CB8AC3E}">
        <p14:creationId xmlns:p14="http://schemas.microsoft.com/office/powerpoint/2010/main" val="151902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03A77662-2CAE-E586-6DEC-8ADB0009A5F5}"/>
              </a:ext>
            </a:extLst>
          </p:cNvPr>
          <p:cNvPicPr>
            <a:picLocks noChangeAspect="1"/>
          </p:cNvPicPr>
          <p:nvPr/>
        </p:nvPicPr>
        <p:blipFill>
          <a:blip r:embed="rId2"/>
          <a:stretch>
            <a:fillRect/>
          </a:stretch>
        </p:blipFill>
        <p:spPr>
          <a:xfrm>
            <a:off x="510462" y="167951"/>
            <a:ext cx="4817317" cy="6423089"/>
          </a:xfrm>
          <a:prstGeom prst="rect">
            <a:avLst/>
          </a:prstGeom>
        </p:spPr>
      </p:pic>
      <p:pic>
        <p:nvPicPr>
          <p:cNvPr id="5" name="Paveikslėlis 4">
            <a:extLst>
              <a:ext uri="{FF2B5EF4-FFF2-40B4-BE49-F238E27FC236}">
                <a16:creationId xmlns:a16="http://schemas.microsoft.com/office/drawing/2014/main" id="{7BDE879A-FEA5-3E93-3C6C-A39ABD699BA6}"/>
              </a:ext>
            </a:extLst>
          </p:cNvPr>
          <p:cNvPicPr>
            <a:picLocks noChangeAspect="1"/>
          </p:cNvPicPr>
          <p:nvPr/>
        </p:nvPicPr>
        <p:blipFill>
          <a:blip r:embed="rId3"/>
          <a:stretch>
            <a:fillRect/>
          </a:stretch>
        </p:blipFill>
        <p:spPr>
          <a:xfrm>
            <a:off x="5747267" y="167950"/>
            <a:ext cx="4817317" cy="6423089"/>
          </a:xfrm>
          <a:prstGeom prst="rect">
            <a:avLst/>
          </a:prstGeom>
        </p:spPr>
      </p:pic>
    </p:spTree>
    <p:extLst>
      <p:ext uri="{BB962C8B-B14F-4D97-AF65-F5344CB8AC3E}">
        <p14:creationId xmlns:p14="http://schemas.microsoft.com/office/powerpoint/2010/main" val="380564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0D2E4785-0A7C-FC7A-B1B8-F0148B4068E3}"/>
              </a:ext>
            </a:extLst>
          </p:cNvPr>
          <p:cNvPicPr>
            <a:picLocks noChangeAspect="1"/>
          </p:cNvPicPr>
          <p:nvPr/>
        </p:nvPicPr>
        <p:blipFill>
          <a:blip r:embed="rId2"/>
          <a:stretch>
            <a:fillRect/>
          </a:stretch>
        </p:blipFill>
        <p:spPr>
          <a:xfrm>
            <a:off x="725065" y="205273"/>
            <a:ext cx="4786605" cy="6382139"/>
          </a:xfrm>
          <a:prstGeom prst="rect">
            <a:avLst/>
          </a:prstGeom>
        </p:spPr>
      </p:pic>
      <p:pic>
        <p:nvPicPr>
          <p:cNvPr id="5" name="Paveikslėlis 4">
            <a:extLst>
              <a:ext uri="{FF2B5EF4-FFF2-40B4-BE49-F238E27FC236}">
                <a16:creationId xmlns:a16="http://schemas.microsoft.com/office/drawing/2014/main" id="{6D54176E-DEC2-58FE-2D89-A4841AE10212}"/>
              </a:ext>
            </a:extLst>
          </p:cNvPr>
          <p:cNvPicPr>
            <a:picLocks noChangeAspect="1"/>
          </p:cNvPicPr>
          <p:nvPr/>
        </p:nvPicPr>
        <p:blipFill>
          <a:blip r:embed="rId3"/>
          <a:stretch>
            <a:fillRect/>
          </a:stretch>
        </p:blipFill>
        <p:spPr>
          <a:xfrm>
            <a:off x="5922216" y="205273"/>
            <a:ext cx="4786605" cy="6382140"/>
          </a:xfrm>
          <a:prstGeom prst="rect">
            <a:avLst/>
          </a:prstGeom>
        </p:spPr>
      </p:pic>
    </p:spTree>
    <p:extLst>
      <p:ext uri="{BB962C8B-B14F-4D97-AF65-F5344CB8AC3E}">
        <p14:creationId xmlns:p14="http://schemas.microsoft.com/office/powerpoint/2010/main" val="2281256880"/>
      </p:ext>
    </p:extLst>
  </p:cSld>
  <p:clrMapOvr>
    <a:masterClrMapping/>
  </p:clrMapOvr>
</p:sld>
</file>

<file path=ppt/theme/theme1.xml><?xml version="1.0" encoding="utf-8"?>
<a:theme xmlns:a="http://schemas.openxmlformats.org/drawingml/2006/main" name="Dalis">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64</TotalTime>
  <Words>691</Words>
  <Application>Microsoft Office PowerPoint</Application>
  <PresentationFormat>Plačiaekranė</PresentationFormat>
  <Paragraphs>30</Paragraphs>
  <Slides>16</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16</vt:i4>
      </vt:variant>
    </vt:vector>
  </HeadingPairs>
  <TitlesOfParts>
    <vt:vector size="19" baseType="lpstr">
      <vt:lpstr>Century Gothic</vt:lpstr>
      <vt:lpstr>Wingdings 3</vt:lpstr>
      <vt:lpstr>Dalis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Lina Bareikienė</dc:creator>
  <cp:lastModifiedBy>Lina Bareikienė</cp:lastModifiedBy>
  <cp:revision>1</cp:revision>
  <dcterms:created xsi:type="dcterms:W3CDTF">2025-02-16T15:06:06Z</dcterms:created>
  <dcterms:modified xsi:type="dcterms:W3CDTF">2025-02-16T16:11:02Z</dcterms:modified>
</cp:coreProperties>
</file>